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7" r:id="rId2"/>
    <p:sldId id="258" r:id="rId3"/>
    <p:sldId id="259" r:id="rId4"/>
    <p:sldId id="260" r:id="rId5"/>
    <p:sldId id="283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4" r:id="rId21"/>
    <p:sldId id="275" r:id="rId22"/>
    <p:sldId id="285" r:id="rId23"/>
    <p:sldId id="276" r:id="rId24"/>
    <p:sldId id="286" r:id="rId2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29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872570F-90E4-2B40-8D19-74F24C0EAD05}" type="datetimeFigureOut">
              <a:rPr lang="en-US"/>
              <a:pPr>
                <a:defRPr/>
              </a:pPr>
              <a:t>1/16/19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7EBD55C-623F-9045-90EA-8EF888FA10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6CCDAA6-002F-C34B-AC7E-A21D2121049E}" type="datetimeFigureOut">
              <a:rPr lang="en-US"/>
              <a:pPr>
                <a:defRPr/>
              </a:pPr>
              <a:t>1/16/19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A852B93-E00A-B747-819D-382245CFD8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15B89B-B1DF-3640-ACA9-EB7750A73398}" type="datetimeFigureOut">
              <a:rPr lang="en-US"/>
              <a:pPr>
                <a:defRPr/>
              </a:pPr>
              <a:t>1/16/19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87AB90-DA54-444C-B192-22C917EE72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64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8B141A-AA35-054C-8EBF-AEE2A7AC1E25}" type="datetimeFigureOut">
              <a:rPr lang="en-US"/>
              <a:pPr>
                <a:defRPr/>
              </a:pPr>
              <a:t>1/16/19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0FF96C-C9EE-F640-9423-A411009E4A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9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438B85-CE70-BA44-800B-23771E7D01DD}" type="datetimeFigureOut">
              <a:rPr lang="en-US"/>
              <a:pPr>
                <a:defRPr/>
              </a:pPr>
              <a:t>1/16/19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C690B0-0CE2-2C4C-B603-35596A691A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3076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20C7E5-74E1-D14B-9112-12509339E337}" type="datetimeFigureOut">
              <a:rPr lang="en-US"/>
              <a:pPr>
                <a:defRPr/>
              </a:pPr>
              <a:t>1/16/19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5D193E-AE0E-8849-8AB7-375BDB1C96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476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6587D5-8A6D-0941-B389-1656AD9B557B}" type="datetimeFigureOut">
              <a:rPr lang="en-US"/>
              <a:pPr>
                <a:defRPr/>
              </a:pPr>
              <a:t>1/16/19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4BFA0-2C8A-FE4F-8F12-965A220E32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725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E40ED1-C232-2540-A253-40F460BD43CD}" type="datetimeFigureOut">
              <a:rPr lang="en-US"/>
              <a:pPr>
                <a:defRPr/>
              </a:pPr>
              <a:t>1/16/19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D59512-4EC7-9242-B2AB-348FEA2AAA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492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2274EF-1287-C44D-8394-2E92377628CF}" type="datetimeFigureOut">
              <a:rPr lang="en-US"/>
              <a:pPr>
                <a:defRPr/>
              </a:pPr>
              <a:t>1/16/19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EF1894-D74C-004A-A9A5-DD8A8B3A0F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383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10D315-4FCC-C74B-9621-39BAEC86F0A6}" type="datetimeFigureOut">
              <a:rPr lang="en-US"/>
              <a:pPr>
                <a:defRPr/>
              </a:pPr>
              <a:t>1/16/19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43FDF1-367C-1D44-BF2A-F8018269FE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4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09BCE6-643D-1D41-A204-88570A7A64FB}" type="datetimeFigureOut">
              <a:rPr lang="en-US"/>
              <a:pPr>
                <a:defRPr/>
              </a:pPr>
              <a:t>1/16/19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A4372A-C2E7-2F41-84DB-AB2B12A7D0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751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EA2E5E-330E-BA42-8F7F-2D9A2E60C659}" type="datetimeFigureOut">
              <a:rPr lang="en-US"/>
              <a:pPr>
                <a:defRPr/>
              </a:pPr>
              <a:t>1/16/19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4F52C4-3BB7-FB45-B348-D9F3B448D0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188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3C324C-7ED4-0A44-B6EC-070BC731F872}" type="datetimeFigureOut">
              <a:rPr lang="en-US"/>
              <a:pPr>
                <a:defRPr/>
              </a:pPr>
              <a:t>1/16/19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2BB871-0E5C-844E-9453-1D496B8B7E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207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53B469-06C3-0240-B73B-8120818FE808}" type="datetimeFigureOut">
              <a:rPr lang="en-US"/>
              <a:pPr>
                <a:defRPr/>
              </a:pPr>
              <a:t>1/16/19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3A8F2B-F468-844B-A402-BCAC5B9DED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224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BCA573B-E976-264A-994A-289D9A10BE40}" type="datetimeFigureOut">
              <a:rPr lang="en-US"/>
              <a:pPr>
                <a:defRPr/>
              </a:pPr>
              <a:t>1/16/19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64F2D91-1808-AF43-AD61-5765FF28DC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info.cern.ch/hypertext/WWW/TheProject.html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www.csszengarden.com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tify/You-Dont-Know-JS" TargetMode="External"/><Relationship Id="rId4" Type="http://schemas.openxmlformats.org/officeDocument/2006/relationships/hyperlink" Target="https://jsbooks.revolunet.com/" TargetMode="External"/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eloquentjavascript.net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Content Placeholder 1"/>
          <p:cNvSpPr>
            <a:spLocks noGrp="1"/>
          </p:cNvSpPr>
          <p:nvPr>
            <p:ph/>
          </p:nvPr>
        </p:nvSpPr>
        <p:spPr/>
        <p:txBody>
          <a:bodyPr/>
          <a:lstStyle/>
          <a:p>
            <a:pPr marL="0" indent="0" eaLnBrk="1" hangingPunct="1">
              <a:buFont typeface="Arial" charset="0"/>
              <a:buNone/>
            </a:pPr>
            <a:r>
              <a:rPr lang="en-US" altLang="x-none" b="1">
                <a:solidFill>
                  <a:schemeClr val="accent2"/>
                </a:solidFill>
              </a:rPr>
              <a:t>First-Ever Website went live August 6, 1991</a:t>
            </a:r>
          </a:p>
          <a:p>
            <a:pPr marL="0" indent="0" eaLnBrk="1" hangingPunct="1">
              <a:buFont typeface="Arial" charset="0"/>
              <a:buNone/>
            </a:pPr>
            <a:endParaRPr lang="en-US" altLang="x-none"/>
          </a:p>
          <a:p>
            <a:pPr marL="0" indent="0" eaLnBrk="1" hangingPunct="1">
              <a:buFont typeface="Arial" charset="0"/>
              <a:buNone/>
            </a:pPr>
            <a:r>
              <a:rPr lang="en-US" altLang="x-none"/>
              <a:t>Created by: Tim Berners-Lee</a:t>
            </a:r>
          </a:p>
          <a:p>
            <a:pPr marL="0" indent="0" eaLnBrk="1" hangingPunct="1">
              <a:buFont typeface="Arial" charset="0"/>
              <a:buNone/>
            </a:pPr>
            <a:r>
              <a:rPr lang="en-US" altLang="x-none"/>
              <a:t>Tim is attributed the creator of the first Web Browser and the World Wide Web.</a:t>
            </a:r>
          </a:p>
          <a:p>
            <a:pPr marL="0" indent="0" eaLnBrk="1" hangingPunct="1">
              <a:buFont typeface="Arial" charset="0"/>
              <a:buNone/>
            </a:pPr>
            <a:endParaRPr lang="en-US" altLang="x-none"/>
          </a:p>
          <a:p>
            <a:pPr marL="0" indent="0" eaLnBrk="1" hangingPunct="1">
              <a:buFont typeface="Arial" charset="0"/>
              <a:buNone/>
            </a:pPr>
            <a:r>
              <a:rPr lang="en-US" altLang="x-none">
                <a:hlinkClick r:id="rId2"/>
              </a:rPr>
              <a:t>http://info.cern.ch/hypertext/WWW/TheProject.html.</a:t>
            </a:r>
            <a:endParaRPr lang="en-US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Content Placeholder 1"/>
          <p:cNvSpPr>
            <a:spLocks noGrp="1"/>
          </p:cNvSpPr>
          <p:nvPr>
            <p:ph/>
          </p:nvPr>
        </p:nvSpPr>
        <p:spPr/>
        <p:txBody>
          <a:bodyPr/>
          <a:lstStyle/>
          <a:p>
            <a:pPr mar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x-none" b="1">
                <a:solidFill>
                  <a:schemeClr val="accent2"/>
                </a:solidFill>
              </a:rPr>
              <a:t>CSS Zen Garden</a:t>
            </a:r>
          </a:p>
          <a:p>
            <a:pPr mar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x-none"/>
          </a:p>
          <a:p>
            <a:pPr mar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x-none"/>
              <a:t>     Demonstrates what can be accomplished through CSS-based design.</a:t>
            </a:r>
          </a:p>
          <a:p>
            <a:pPr mar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x-none"/>
          </a:p>
          <a:p>
            <a:pPr mar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x-none">
                <a:hlinkClick r:id="rId2"/>
              </a:rPr>
              <a:t>http://www.csszengarden.com/</a:t>
            </a:r>
            <a:endParaRPr lang="en-US" altLang="x-none"/>
          </a:p>
          <a:p>
            <a:pPr mar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Content Placeholder 1"/>
          <p:cNvSpPr>
            <a:spLocks noGrp="1"/>
          </p:cNvSpPr>
          <p:nvPr>
            <p:ph/>
          </p:nvPr>
        </p:nvSpPr>
        <p:spPr/>
        <p:txBody>
          <a:bodyPr/>
          <a:lstStyle/>
          <a:p>
            <a:pPr marL="0" indent="0" eaLnBrk="1" hangingPunct="1">
              <a:buFont typeface="Arial" charset="0"/>
              <a:buNone/>
            </a:pPr>
            <a:r>
              <a:rPr lang="en-US" altLang="x-none" b="1">
                <a:solidFill>
                  <a:schemeClr val="accent2"/>
                </a:solidFill>
              </a:rPr>
              <a:t>JS Textbook Resources for Free</a:t>
            </a:r>
          </a:p>
          <a:p>
            <a:pPr marL="0" indent="0" eaLnBrk="1" hangingPunct="1">
              <a:buFont typeface="Arial" charset="0"/>
              <a:buNone/>
            </a:pPr>
            <a:endParaRPr lang="en-US" altLang="x-none"/>
          </a:p>
          <a:p>
            <a:pPr marL="0" indent="0" eaLnBrk="1" hangingPunct="1">
              <a:buFont typeface="Arial" charset="0"/>
              <a:buNone/>
            </a:pPr>
            <a:r>
              <a:rPr lang="en-US" altLang="x-none"/>
              <a:t>One of many free resources online for people learning Javascript.</a:t>
            </a:r>
          </a:p>
          <a:p>
            <a:pPr marL="0" indent="0" eaLnBrk="1" hangingPunct="1">
              <a:buFont typeface="Arial" charset="0"/>
              <a:buNone/>
            </a:pPr>
            <a:r>
              <a:rPr lang="en-US" altLang="x-none">
                <a:hlinkClick r:id="rId2"/>
              </a:rPr>
              <a:t>https://eloquentjavascript.net/</a:t>
            </a:r>
            <a:endParaRPr lang="en-US" altLang="x-none"/>
          </a:p>
          <a:p>
            <a:pPr marL="0" indent="0" eaLnBrk="1" hangingPunct="1">
              <a:buFont typeface="Arial" charset="0"/>
              <a:buNone/>
            </a:pPr>
            <a:endParaRPr lang="en-US" altLang="x-none"/>
          </a:p>
          <a:p>
            <a:pPr marL="0" indent="0" eaLnBrk="1" hangingPunct="1">
              <a:buFont typeface="Arial" charset="0"/>
              <a:buNone/>
            </a:pPr>
            <a:r>
              <a:rPr lang="en-US" altLang="x-none"/>
              <a:t>You don’t know JS (More advanced topics)</a:t>
            </a:r>
          </a:p>
          <a:p>
            <a:pPr marL="0" indent="0" eaLnBrk="1" hangingPunct="1">
              <a:buFont typeface="Arial" charset="0"/>
              <a:buNone/>
            </a:pPr>
            <a:r>
              <a:rPr lang="en-US" altLang="x-none">
                <a:hlinkClick r:id="rId3"/>
              </a:rPr>
              <a:t>https://github.com/getify/You-Dont-Know-JS</a:t>
            </a:r>
            <a:endParaRPr lang="en-US" altLang="x-none"/>
          </a:p>
          <a:p>
            <a:pPr marL="0" indent="0" eaLnBrk="1" hangingPunct="1">
              <a:buFont typeface="Arial" charset="0"/>
              <a:buNone/>
            </a:pPr>
            <a:endParaRPr lang="en-US" altLang="x-none"/>
          </a:p>
          <a:p>
            <a:pPr marL="0" indent="0" eaLnBrk="1" hangingPunct="1">
              <a:buFont typeface="Arial" charset="0"/>
              <a:buNone/>
            </a:pPr>
            <a:r>
              <a:rPr lang="en-US" altLang="x-none"/>
              <a:t>And for those of you who can’t get enough:</a:t>
            </a:r>
          </a:p>
          <a:p>
            <a:pPr marL="0" indent="0" eaLnBrk="1" hangingPunct="1">
              <a:buFont typeface="Arial" charset="0"/>
              <a:buNone/>
            </a:pPr>
            <a:r>
              <a:rPr lang="en-US" altLang="x-none">
                <a:hlinkClick r:id="rId4"/>
              </a:rPr>
              <a:t>https://jsbooks.revolunet.com/</a:t>
            </a:r>
            <a:endParaRPr lang="en-US" altLang="x-none"/>
          </a:p>
          <a:p>
            <a:pPr marL="0" indent="0" eaLnBrk="1" hangingPunct="1">
              <a:buFont typeface="Arial" charset="0"/>
              <a:buNone/>
            </a:pPr>
            <a:endParaRPr lang="en-US" altLang="x-none"/>
          </a:p>
          <a:p>
            <a:pPr marL="0" indent="0" eaLnBrk="1" hangingPunct="1">
              <a:buFont typeface="Arial" charset="0"/>
              <a:buNone/>
            </a:pPr>
            <a:endParaRPr lang="en-US" altLang="x-none"/>
          </a:p>
          <a:p>
            <a:pPr marL="0" indent="0" eaLnBrk="1" hangingPunct="1">
              <a:buFont typeface="Arial" charset="0"/>
              <a:buNone/>
            </a:pPr>
            <a:endParaRPr lang="en-US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2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Box 2"/>
          <p:cNvSpPr txBox="1">
            <a:spLocks noChangeArrowheads="1"/>
          </p:cNvSpPr>
          <p:nvPr/>
        </p:nvSpPr>
        <p:spPr bwMode="auto">
          <a:xfrm>
            <a:off x="1746250" y="627063"/>
            <a:ext cx="1857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x-none" altLang="x-none" sz="1800"/>
          </a:p>
        </p:txBody>
      </p:sp>
      <p:pic>
        <p:nvPicPr>
          <p:cNvPr id="4" name="History of the Internet.mp4">
            <a:hlinkClick r:id="" action="ppaction://media"/>
          </p:cNvPr>
          <p:cNvPicPr>
            <a:picLocks noGrp="1" noChangeAspect="1"/>
          </p:cNvPicPr>
          <p:nvPr>
            <p:ph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0275" y="365125"/>
            <a:ext cx="10331450" cy="5811838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96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96</Words>
  <Application>Microsoft Macintosh PowerPoint</Application>
  <PresentationFormat>Widescreen</PresentationFormat>
  <Paragraphs>22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Calibri</vt:lpstr>
      <vt:lpstr>Arial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8</cp:revision>
  <dcterms:created xsi:type="dcterms:W3CDTF">2019-01-15T15:19:20Z</dcterms:created>
  <dcterms:modified xsi:type="dcterms:W3CDTF">2019-01-16T16:23:13Z</dcterms:modified>
</cp:coreProperties>
</file>